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42" r:id="rId5"/>
    <p:sldId id="351" r:id="rId6"/>
    <p:sldId id="348" r:id="rId7"/>
    <p:sldId id="352" r:id="rId8"/>
    <p:sldId id="355" r:id="rId9"/>
    <p:sldId id="354" r:id="rId10"/>
    <p:sldId id="356" r:id="rId11"/>
    <p:sldId id="357" r:id="rId12"/>
    <p:sldId id="350" r:id="rId13"/>
    <p:sldId id="358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7FF"/>
    <a:srgbClr val="33008D"/>
    <a:srgbClr val="32008C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5646"/>
  </p:normalViewPr>
  <p:slideViewPr>
    <p:cSldViewPr snapToGrid="0" snapToObjects="1" showGuides="1">
      <p:cViewPr varScale="1">
        <p:scale>
          <a:sx n="113" d="100"/>
          <a:sy n="113" d="100"/>
        </p:scale>
        <p:origin x="51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6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9EC5A61-30A7-460E-9406-BB9BC625E659}" type="datetime1">
              <a:rPr lang="ru-RU" smtClean="0"/>
              <a:t>18.05.2023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3FF618-F07E-477B-AA5D-612E7A56D4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EE8585E-0174-4F4A-B6A7-0B4D19DDD09B}" type="datetime1">
              <a:rPr lang="ru-RU" noProof="0" smtClean="0"/>
              <a:t>18.05.2023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F75CB5-5666-5049-9AE0-38EFD385C21E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31505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390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20839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F75CB5-5666-5049-9AE0-38EFD385C21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770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Объект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стиль основного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1" name="Текст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8" name="Текст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  <a:p>
            <a:pPr rtl="0"/>
            <a:endParaRPr lang="ru-RU" noProof="0" dirty="0">
              <a:solidFill>
                <a:schemeClr val="bg1"/>
              </a:solidFill>
            </a:endParaRPr>
          </a:p>
          <a:p>
            <a:pPr rtl="0"/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Текст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4" name="Графический объект 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Графический объект 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8" name="Текст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40" name="Текст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19" name="Объект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41" name="Графический объект 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2" name="Графический объект 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4" name="Графический объект 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Название и контен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ru-RU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Щелкните, чтобы вставить сюда изображение или графический объект</a:t>
            </a:r>
            <a:endParaRPr lang="ru-RU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6" name="Объект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3" name="Объект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ru-RU" noProof="0" dirty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 dirty="0"/>
              <a:t>стили текста образца слайда</a:t>
            </a:r>
            <a:endParaRPr lang="ru-RU" noProof="0" dirty="0">
              <a:solidFill>
                <a:schemeClr val="bg1"/>
              </a:solidFill>
            </a:endParaRPr>
          </a:p>
        </p:txBody>
      </p:sp>
      <p:sp>
        <p:nvSpPr>
          <p:cNvPr id="24" name="Графический объект 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1" name="Объект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7" name="Графический объект 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9" name="Графический объект 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4" name="Нижний колонтитул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Овал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ru-RU" noProof="0"/>
              <a:t>Результаты исследований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SOLID</a:t>
            </a:r>
            <a:endParaRPr lang="ru-RU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dirty="0"/>
              <a:t>SOCIAL LINKED DATA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ru-RU" dirty="0"/>
              <a:t>Лузинсан А.А., </a:t>
            </a:r>
            <a:r>
              <a:rPr lang="ru-RU" dirty="0" err="1"/>
              <a:t>гр</a:t>
            </a:r>
            <a:r>
              <a:rPr lang="ru-RU" dirty="0"/>
              <a:t> 430-2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7892D20-EB24-4BEF-B175-88C47B22A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2297"/>
            <a:ext cx="5878286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Спасибо!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4548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Разделение приложений и данных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6"/>
            <a:ext cx="6888665" cy="2955563"/>
          </a:xfrm>
        </p:spPr>
        <p:txBody>
          <a:bodyPr rtlCol="0"/>
          <a:lstStyle/>
          <a:p>
            <a:pPr rtl="0"/>
            <a:r>
              <a:rPr lang="ru-RU" dirty="0"/>
              <a:t>«Ваши данные остаются с вами» </a:t>
            </a:r>
          </a:p>
          <a:p>
            <a:pPr rtl="0"/>
            <a:r>
              <a:rPr lang="ru-RU" dirty="0"/>
              <a:t>=</a:t>
            </a:r>
            <a:r>
              <a:rPr lang="en-US" dirty="0"/>
              <a:t>&gt; </a:t>
            </a:r>
            <a:endParaRPr lang="ru-RU" dirty="0"/>
          </a:p>
          <a:p>
            <a:pPr rtl="0"/>
            <a:r>
              <a:rPr lang="ru-RU" dirty="0"/>
              <a:t>«Ваши данные находятся в одном или нескольких крупных центрах обработки и хранения информации по всему миру, которыми управляют разработчики приложений»</a:t>
            </a:r>
          </a:p>
          <a:p>
            <a:pPr rtl="0"/>
            <a:endParaRPr lang="ru-RU" dirty="0"/>
          </a:p>
        </p:txBody>
      </p:sp>
      <p:sp>
        <p:nvSpPr>
          <p:cNvPr id="17" name="Нижний колонтитул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dirty="0"/>
              <a:t>Актуальность</a:t>
            </a: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>
                <a:lumMod val="68000"/>
              </a:schemeClr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E739F5E-E606-430E-92ED-A6EB6A80AB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519641"/>
            <a:ext cx="9448800" cy="531495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0"/>
          </a:effec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70DBEA1-3FDA-4A56-B338-9EBCBBB47270}"/>
              </a:ext>
            </a:extLst>
          </p:cNvPr>
          <p:cNvSpPr/>
          <p:nvPr/>
        </p:nvSpPr>
        <p:spPr>
          <a:xfrm>
            <a:off x="957" y="-5619"/>
            <a:ext cx="12191043" cy="6858000"/>
          </a:xfrm>
          <a:prstGeom prst="rect">
            <a:avLst/>
          </a:prstGeom>
          <a:gradFill flip="none" rotWithShape="1">
            <a:gsLst>
              <a:gs pos="100000">
                <a:schemeClr val="tx2">
                  <a:lumMod val="0"/>
                  <a:lumOff val="100000"/>
                </a:schemeClr>
              </a:gs>
              <a:gs pos="89000">
                <a:srgbClr val="F8F3FF"/>
              </a:gs>
              <a:gs pos="79786">
                <a:srgbClr val="F4ECFF">
                  <a:alpha val="34000"/>
                </a:srgbClr>
              </a:gs>
              <a:gs pos="70000">
                <a:srgbClr val="F1E7FF">
                  <a:alpha val="4000"/>
                  <a:lumMod val="100000"/>
                </a:srgbClr>
              </a:gs>
              <a:gs pos="42000">
                <a:srgbClr val="33085E">
                  <a:alpha val="0"/>
                </a:srgbClr>
              </a:gs>
              <a:gs pos="61000">
                <a:srgbClr val="02090E">
                  <a:lumMod val="76000"/>
                  <a:lumOff val="24000"/>
                  <a:alpha val="0"/>
                </a:srgbClr>
              </a:gs>
              <a:gs pos="1639">
                <a:srgbClr val="32008C">
                  <a:lumMod val="0"/>
                </a:srgbClr>
              </a:gs>
              <a:gs pos="18000">
                <a:srgbClr val="33008D">
                  <a:alpha val="40000"/>
                </a:srgbClr>
              </a:gs>
              <a:gs pos="12000">
                <a:srgbClr val="32008C">
                  <a:lumMod val="68000"/>
                </a:srgb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4078"/>
            <a:ext cx="10515601" cy="1325563"/>
          </a:xfrm>
        </p:spPr>
        <p:txBody>
          <a:bodyPr rtlCol="0"/>
          <a:lstStyle/>
          <a:p>
            <a:pPr rtl="0"/>
            <a:r>
              <a:rPr lang="ru-RU" dirty="0"/>
              <a:t>Преимущество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859" y="6231868"/>
            <a:ext cx="4114800" cy="365125"/>
          </a:xfrm>
        </p:spPr>
        <p:txBody>
          <a:bodyPr rtlCol="0"/>
          <a:lstStyle/>
          <a:p>
            <a:pPr rtl="0"/>
            <a:r>
              <a:rPr lang="ru-RU" dirty="0"/>
              <a:t>Сравнение с </a:t>
            </a:r>
            <a:r>
              <a:rPr lang="en-US" dirty="0"/>
              <a:t>WWW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7666" y="6220228"/>
            <a:ext cx="2743200" cy="365125"/>
          </a:xfrm>
        </p:spPr>
        <p:txBody>
          <a:bodyPr rtlCol="0"/>
          <a:lstStyle/>
          <a:p>
            <a:pPr rtl="0"/>
            <a:fld id="{FE024F78-56A6-7740-B68D-8D4D026EDF3F}" type="slidenum">
              <a:rPr lang="ru-RU" smtClean="0">
                <a:solidFill>
                  <a:schemeClr val="tx1"/>
                </a:solidFill>
              </a:rPr>
              <a:pPr rtl="0"/>
              <a:t>3</a:t>
            </a:fld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Правила защиты данных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/>
          <a:p>
            <a:pPr rtl="0"/>
            <a:r>
              <a:rPr lang="ru-RU" dirty="0"/>
              <a:t>ФЗ РФ №152-Ф3</a:t>
            </a:r>
            <a:br>
              <a:rPr lang="ru-RU" dirty="0"/>
            </a:br>
            <a:r>
              <a:rPr lang="ru-RU" dirty="0"/>
              <a:t>«О персональных данных»</a:t>
            </a:r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718798" y="3678976"/>
            <a:ext cx="2767612" cy="1721355"/>
          </a:xfrm>
        </p:spPr>
        <p:txBody>
          <a:bodyPr rtlCol="0"/>
          <a:lstStyle/>
          <a:p>
            <a:pPr rtl="0"/>
            <a:r>
              <a:rPr lang="ru-RU" dirty="0"/>
              <a:t>ФЗ РФ №149-Ф3</a:t>
            </a:r>
            <a:br>
              <a:rPr lang="ru-RU" dirty="0"/>
            </a:br>
            <a:r>
              <a:rPr lang="ru-RU" dirty="0"/>
              <a:t>«Об информации, информационных технологиях и о защите информации»</a:t>
            </a:r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/>
          <a:p>
            <a:pPr rtl="0"/>
            <a:r>
              <a:rPr lang="ru-RU" dirty="0"/>
              <a:t>ФЗ РФ №98-Ф3</a:t>
            </a:r>
            <a:br>
              <a:rPr lang="ru-RU" dirty="0"/>
            </a:br>
            <a:r>
              <a:rPr lang="ru-RU" dirty="0"/>
              <a:t>«О коммерческой тайне»</a:t>
            </a:r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dirty="0"/>
              <a:t>Информационная безопасность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8E1FC61-C14B-4BFA-8813-756D8D2AE663}"/>
              </a:ext>
            </a:extLst>
          </p:cNvPr>
          <p:cNvPicPr>
            <a:picLocks noGrp="1" noChangeAspect="1" noChangeArrowheads="1"/>
          </p:cNvPicPr>
          <p:nvPr>
            <p:ph sz="quarter" idx="2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" t="9925" r="7917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047004-5A47-47AF-B04C-0DEC9855D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158092"/>
            <a:ext cx="10515600" cy="989222"/>
          </a:xfrm>
        </p:spPr>
        <p:txBody>
          <a:bodyPr/>
          <a:lstStyle/>
          <a:p>
            <a:r>
              <a:rPr lang="en-US" dirty="0"/>
              <a:t>Pod – personal online data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D40971-C030-48DC-91CE-05E680BD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853052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F320D-E48C-4574-A071-1CDD67E7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784" y="469064"/>
            <a:ext cx="7940842" cy="1430927"/>
          </a:xfrm>
        </p:spPr>
        <p:txBody>
          <a:bodyPr/>
          <a:lstStyle/>
          <a:p>
            <a:pPr algn="ctr"/>
            <a:r>
              <a:rPr lang="en-US" dirty="0"/>
              <a:t>RDF</a:t>
            </a:r>
            <a:br>
              <a:rPr lang="en-US" dirty="0"/>
            </a:br>
            <a:r>
              <a:rPr lang="en-US" dirty="0"/>
              <a:t>(</a:t>
            </a:r>
            <a:r>
              <a:rPr lang="ru-RU" dirty="0"/>
              <a:t>Среда описания ресурса 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888C8F-B1D8-42B6-94B7-210CCD89103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algn="ctr"/>
            <a:r>
              <a:rPr lang="en-US" sz="2400" dirty="0"/>
              <a:t>subject-predicate-object</a:t>
            </a: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3414CC-DFB7-4BC6-BCD7-3942BC9C4A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9600" y="3617963"/>
            <a:ext cx="7304689" cy="2608235"/>
          </a:xfrm>
        </p:spPr>
        <p:txBody>
          <a:bodyPr/>
          <a:lstStyle/>
          <a:p>
            <a:r>
              <a:rPr lang="en-US" dirty="0"/>
              <a:t>T1 is a task</a:t>
            </a:r>
          </a:p>
          <a:p>
            <a:r>
              <a:rPr lang="en-US" dirty="0"/>
              <a:t>T1 is labelled "Write an article about Solid"</a:t>
            </a:r>
          </a:p>
          <a:p>
            <a:r>
              <a:rPr lang="en-US" dirty="0"/>
              <a:t>T1 is due May 20th 2023</a:t>
            </a:r>
          </a:p>
          <a:p>
            <a:r>
              <a:rPr lang="en-US" dirty="0"/>
              <a:t>T1 is assigned to @iuzinsan</a:t>
            </a:r>
          </a:p>
          <a:p>
            <a:r>
              <a:rPr lang="en-US" dirty="0"/>
              <a:t>T1 is incomplete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EEFBBA-3F64-4A4B-ABEE-02A0BCAA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noProof="0" dirty="0"/>
              <a:t>Описание </a:t>
            </a:r>
            <a:r>
              <a:rPr lang="en-US" noProof="0" dirty="0"/>
              <a:t>POD’</a:t>
            </a:r>
            <a:r>
              <a:rPr lang="ru-RU" dirty="0"/>
              <a:t>а</a:t>
            </a:r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614B6F-FED4-46E7-9BAD-452C72B1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6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541752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F320D-E48C-4574-A071-1CDD67E7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784" y="469064"/>
            <a:ext cx="7940842" cy="1430927"/>
          </a:xfrm>
        </p:spPr>
        <p:txBody>
          <a:bodyPr/>
          <a:lstStyle/>
          <a:p>
            <a:pPr algn="ctr"/>
            <a:r>
              <a:rPr lang="en-US" dirty="0"/>
              <a:t>Turtle</a:t>
            </a:r>
            <a:br>
              <a:rPr lang="en-US" dirty="0"/>
            </a:br>
            <a:r>
              <a:rPr lang="en-US" dirty="0"/>
              <a:t>(</a:t>
            </a:r>
            <a:r>
              <a:rPr lang="ru-RU" dirty="0"/>
              <a:t>Среда описания ресурса 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888C8F-B1D8-42B6-94B7-210CCD89103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algn="ctr"/>
            <a:r>
              <a:rPr lang="en-US" sz="2400" dirty="0"/>
              <a:t>subject-predicate-object</a:t>
            </a: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3414CC-DFB7-4BC6-BCD7-3942BC9C4A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9600" y="3245749"/>
            <a:ext cx="7304689" cy="3424521"/>
          </a:xfrm>
        </p:spPr>
        <p:txBody>
          <a:bodyPr/>
          <a:lstStyle/>
          <a:p>
            <a:r>
              <a:rPr lang="en-US" dirty="0"/>
              <a:t>&lt;http://example.org/person/Nassim_Taleb&gt; &lt;http://example.org/relation/author&gt; &lt;http://example.org/books/The_Black_Swan&gt;.</a:t>
            </a:r>
          </a:p>
          <a:p>
            <a:r>
              <a:rPr lang="en-US" dirty="0"/>
              <a:t>&lt;http://example.org/person/Nassim_Taleb&gt; &lt;http://example.org/relation/author&gt; &lt;http://example.org/books/Antifragile&gt;.</a:t>
            </a:r>
          </a:p>
          <a:p>
            <a:r>
              <a:rPr lang="en-US" dirty="0"/>
              <a:t>&lt;http://example.org/person/Nassim_Taleb&gt; &lt;http://example.org/relation/author&gt; &lt;http://example.org/books/Skin_in_the_Game&gt;.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EEFBBA-3F64-4A4B-ABEE-02A0BCAA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168" y="6487707"/>
            <a:ext cx="4114800" cy="365125"/>
          </a:xfrm>
        </p:spPr>
        <p:txBody>
          <a:bodyPr/>
          <a:lstStyle/>
          <a:p>
            <a:pPr rtl="0"/>
            <a:r>
              <a:rPr lang="ru-RU" noProof="0" dirty="0"/>
              <a:t>Описание </a:t>
            </a:r>
            <a:r>
              <a:rPr lang="en-US" noProof="0" dirty="0"/>
              <a:t>POD’</a:t>
            </a:r>
            <a:r>
              <a:rPr lang="ru-RU" dirty="0"/>
              <a:t>а</a:t>
            </a:r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614B6F-FED4-46E7-9BAD-452C72B1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42439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BF320D-E48C-4574-A071-1CDD67E7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784" y="469064"/>
            <a:ext cx="7940842" cy="1430927"/>
          </a:xfrm>
        </p:spPr>
        <p:txBody>
          <a:bodyPr/>
          <a:lstStyle/>
          <a:p>
            <a:pPr algn="ctr"/>
            <a:r>
              <a:rPr lang="en-US" dirty="0"/>
              <a:t>Turtle</a:t>
            </a:r>
            <a:br>
              <a:rPr lang="en-US" dirty="0"/>
            </a:br>
            <a:r>
              <a:rPr lang="en-US" dirty="0"/>
              <a:t>(</a:t>
            </a:r>
            <a:r>
              <a:rPr lang="ru-RU" dirty="0"/>
              <a:t>Среда описания ресурса 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888C8F-B1D8-42B6-94B7-210CCD89103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algn="ctr"/>
            <a:r>
              <a:rPr lang="en-US" sz="2400" dirty="0"/>
              <a:t>subject-predicate-object</a:t>
            </a: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3414CC-DFB7-4BC6-BCD7-3942BC9C4A2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9600" y="3245749"/>
            <a:ext cx="7304689" cy="3424521"/>
          </a:xfrm>
        </p:spPr>
        <p:txBody>
          <a:bodyPr/>
          <a:lstStyle/>
          <a:p>
            <a:r>
              <a:rPr lang="en-US" dirty="0"/>
              <a:t>@prefix p: &lt;http://example.org/person/&gt; .</a:t>
            </a:r>
          </a:p>
          <a:p>
            <a:r>
              <a:rPr lang="en-US" dirty="0"/>
              <a:t>@prefix </a:t>
            </a:r>
            <a:r>
              <a:rPr lang="en-US" dirty="0" err="1"/>
              <a:t>rel</a:t>
            </a:r>
            <a:r>
              <a:rPr lang="en-US" dirty="0"/>
              <a:t>: &lt;http://example.org/relation/&gt; .</a:t>
            </a:r>
          </a:p>
          <a:p>
            <a:r>
              <a:rPr lang="en-US" dirty="0"/>
              <a:t>@prefix book: &lt;http://example.org/book/&gt; .</a:t>
            </a:r>
          </a:p>
          <a:p>
            <a:endParaRPr lang="en-US" dirty="0"/>
          </a:p>
          <a:p>
            <a:r>
              <a:rPr lang="en-US" dirty="0"/>
              <a:t>p:Nassim_Taleb </a:t>
            </a:r>
            <a:r>
              <a:rPr lang="en-US" dirty="0" err="1"/>
              <a:t>rel:author</a:t>
            </a:r>
            <a:r>
              <a:rPr lang="en-US" dirty="0"/>
              <a:t> </a:t>
            </a:r>
            <a:r>
              <a:rPr lang="en-US" dirty="0" err="1"/>
              <a:t>book:The_Black_Swan</a:t>
            </a:r>
            <a:r>
              <a:rPr lang="en-US" dirty="0"/>
              <a:t>,</a:t>
            </a:r>
          </a:p>
          <a:p>
            <a:r>
              <a:rPr lang="en-US" dirty="0"/>
              <a:t>                          </a:t>
            </a:r>
            <a:r>
              <a:rPr lang="en-US" dirty="0" err="1"/>
              <a:t>book:Antifragile</a:t>
            </a:r>
            <a:r>
              <a:rPr lang="en-US" dirty="0"/>
              <a:t>,</a:t>
            </a:r>
          </a:p>
          <a:p>
            <a:r>
              <a:rPr lang="en-US" dirty="0"/>
              <a:t>                          </a:t>
            </a:r>
            <a:r>
              <a:rPr lang="en-US" dirty="0" err="1"/>
              <a:t>book:Skin_in_the_Game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EEFBBA-3F64-4A4B-ABEE-02A0BCAA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168" y="6487707"/>
            <a:ext cx="4114800" cy="365125"/>
          </a:xfrm>
        </p:spPr>
        <p:txBody>
          <a:bodyPr/>
          <a:lstStyle/>
          <a:p>
            <a:pPr rtl="0"/>
            <a:r>
              <a:rPr lang="ru-RU" noProof="0" dirty="0"/>
              <a:t>Описание </a:t>
            </a:r>
            <a:r>
              <a:rPr lang="en-US" noProof="0" dirty="0"/>
              <a:t>POD’</a:t>
            </a:r>
            <a:r>
              <a:rPr lang="ru-RU" dirty="0"/>
              <a:t>а</a:t>
            </a:r>
            <a:endParaRPr lang="ru-RU" noProof="0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614B6F-FED4-46E7-9BAD-452C72B1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ru-RU" noProof="0" smtClean="0"/>
              <a:pPr rtl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94604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7892D20-EB24-4BEF-B175-88C47B22A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2297"/>
            <a:ext cx="5878286" cy="6858000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ru-RU" smtClean="0"/>
              <a:pPr rtl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11_TF11936837_Win32" id="{BCFA44BD-882A-4291-8FC2-6D1C9E1B9B67}" vid="{F29E318F-092D-4E54-A613-2584CFFE73BE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результатов научных исследований</Template>
  <TotalTime>214</TotalTime>
  <Words>366</Words>
  <Application>Microsoft Office PowerPoint</Application>
  <PresentationFormat>Широкоэкранный</PresentationFormat>
  <Paragraphs>56</Paragraphs>
  <Slides>10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Arial Nova</vt:lpstr>
      <vt:lpstr>Biome</vt:lpstr>
      <vt:lpstr>Calibri</vt:lpstr>
      <vt:lpstr>Calibri Light</vt:lpstr>
      <vt:lpstr>Segoe UI</vt:lpstr>
      <vt:lpstr>Тема Office</vt:lpstr>
      <vt:lpstr>SOLID</vt:lpstr>
      <vt:lpstr>Разделение приложений и данных</vt:lpstr>
      <vt:lpstr>Преимущество</vt:lpstr>
      <vt:lpstr>Правила защиты данных</vt:lpstr>
      <vt:lpstr>Pod – personal online data</vt:lpstr>
      <vt:lpstr>RDF (Среда описания ресурса )</vt:lpstr>
      <vt:lpstr>Turtle (Среда описания ресурса )</vt:lpstr>
      <vt:lpstr>Turtle (Среда описания ресурса )</vt:lpstr>
      <vt:lpstr>Презентация PowerPoint</vt:lpstr>
      <vt:lpstr>Спасибо!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НАУЧНЫЕ</dc:title>
  <dc:creator>Анастасия Лузинсан</dc:creator>
  <cp:lastModifiedBy>Анастасия Лузинсан</cp:lastModifiedBy>
  <cp:revision>11</cp:revision>
  <dcterms:created xsi:type="dcterms:W3CDTF">2023-05-18T05:14:07Z</dcterms:created>
  <dcterms:modified xsi:type="dcterms:W3CDTF">2023-05-18T08:49:05Z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